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A841-E980-4E6F-9103-7E9B0749039E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D53B-9AF8-42D0-A9A4-F65A0E4F06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5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・量子コンピュータの実現のために、フェルミ縮退を考慮した</a:t>
            </a:r>
            <a:r>
              <a:rPr kumimoji="1" lang="en-US" altLang="ja-JP"/>
              <a:t>2</a:t>
            </a:r>
            <a:r>
              <a:rPr kumimoji="1" lang="ja-JP" altLang="en-US"/>
              <a:t>次元電子ガスのモンテカルロ・プログラムを作成することが目的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93C8CC-E0F2-409A-AFF1-85D6A082390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10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DD53B-9AF8-42D0-A9A4-F65A0E4F066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6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270D6-8854-403E-885F-F008D3190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4D021F-FD67-4667-A5B2-ADA3BB79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0C52CB-1E4F-481A-8B49-DB64CA15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DDA80-EEF7-4881-A02E-971A299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830A57-8B9F-496B-A77E-310FD2BB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1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81720-A3C5-448B-A314-9D7009AC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64FA9C-323B-4D09-BB20-6936C840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6CECE-558B-4BC1-81AF-5F9D73A8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F3B665-8546-4621-8D16-7F9A0700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BF8970-3F8B-472B-B25F-0ABB9990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88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5B27370-84DC-4BC2-87D4-33061B24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D45C0F-129D-4D50-860A-83D8BEFA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45465-1362-4BF7-B597-7B835799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D2D7D0-6CDF-429B-BFB4-C7BB1EDB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A16EA0-FD50-424E-ADDC-BB2AAA0E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60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6ABE8D4E-7258-417A-B6F3-8EBF468068A5}" type="datetime1">
              <a:rPr lang="ja-JP" altLang="en-US" smtClean="0"/>
              <a:t>2023/12/18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64781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7150E25F-B8C9-4ED1-8626-95CB18EC23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60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C0E-A657-4687-8521-6B37CBE60475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734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E4F0-8190-451D-B106-3291633B3B9E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90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7E3A-4F32-4D59-A392-1389FEFFFB4E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9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4689-CC93-4812-8E85-C3F2C70F1C07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29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4700-5266-4887-89B0-A4804068103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2BC9-C83A-4375-ABB2-552FE00592CD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411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598B-3145-4C47-B0CB-C3AB5EF92870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6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AD7E3-BC90-4AA0-8F3D-CD7CEA23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2FD4D-A194-45F7-B2CA-6130DD42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69E4A4-EB2E-4BD8-8D5B-CBFC676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526F1-07F2-419D-9D95-EA97734E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272527-2A71-4C29-BAC2-4A132F84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72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F4C-F03E-45B0-95F1-52FEE227CF33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807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CE4B-3796-4BF5-BB55-BBEBFEF50CBB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47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E5A7-8044-4762-8DA2-4DFDDEB196F2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64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00BE8-8FFC-4745-AE0A-36D5CB6C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E0F1A-A4A4-4886-8DAA-66F143BA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003BD-8944-4FD9-9538-7CE1E3F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25DD35-ADE4-48B9-886D-DC6CD839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48EDF9-DCDB-4439-8A41-7A6054F6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15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670B4-F8AB-4B00-A7D9-99ABFCB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FB5608-EA57-404E-A55D-DD21A15C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6033E5-9CF6-4775-A682-362B72222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7FDEFD-74D3-4A07-B068-1D5EDAB0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4A472E-362C-45CE-86C1-F2B7F3DD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A0D629-8565-49EF-A67D-B6857CC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8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C8D4C-9BCA-48C4-A3FB-78EDFDFD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42D3BD-8467-4B59-9FA2-2FF9C11EB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B9E1F7-0151-40FE-8E30-6BA0E1E8C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E0CBA8-CB20-4D32-AFAB-6B85E306E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EFAC38-79FB-4E92-B013-173F1D88C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D7FAC2-CB61-4ECA-8B72-7F7707E0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DA4E51-E5F7-48D8-AF6A-324ABF22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0CD35F1-86C0-47BC-8F3E-34FDDD79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84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D360C6-EA11-476E-8A9D-F5A690A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781EC32-98DF-4DA5-A081-4197DF01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05CA57-E110-4352-97EE-7031C659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0B46E10-C4E6-440B-9C75-09999D65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9593B87-6989-47B9-A861-7EA47091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CA4319-B09C-4AE0-80D4-33DE25E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578104-D416-49D5-B941-71A110F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46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7FBB6-E07D-4F32-8479-5BE749C3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FDC4FE-E498-48DE-9875-9BBAC84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F2154D-FEEC-4922-813A-60561163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B9D5D3-0AAC-4058-8A1E-C733194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519FF9-6E56-46B6-8BFC-0E298D4B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223D8C-F271-4C8D-A409-5B833294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6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5CC17-36DF-436E-943B-D1C4A8DE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9E33A7C-9DC8-44CF-B9D2-96F943AA2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A1C02E-FEB2-479E-B51F-64A49B4E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A389F4-F2E1-43BA-9F0D-BB1E0D0E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C2ADB6-DA8C-47B4-839B-1D91FB16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CC46C8-786A-4EEF-9F74-77C03F0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32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E460C7-B052-4C27-AF3E-2B493F30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DD2F6-9CFE-497E-AF21-F6136188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8BE85-194A-43E7-A6EF-AA4F8BCE3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A7BF-C2BD-4571-8F37-0AC693B1CFDD}" type="datetimeFigureOut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E709ED-C02A-40D3-931D-3F523F99A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20F913-EAF6-4F03-8927-3436094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4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444E-248D-4B74-875A-DE7E1D139756}" type="datetime1">
              <a:rPr kumimoji="1" lang="ja-JP" altLang="en-US" smtClean="0"/>
              <a:t>2023/12/18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3.png"/><Relationship Id="rId21" Type="http://schemas.openxmlformats.org/officeDocument/2006/relationships/image" Target="../media/image74.png"/><Relationship Id="rId7" Type="http://schemas.openxmlformats.org/officeDocument/2006/relationships/image" Target="../media/image17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15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14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36.png"/><Relationship Id="rId3" Type="http://schemas.openxmlformats.org/officeDocument/2006/relationships/image" Target="../media/image20.gif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2.gif"/><Relationship Id="rId10" Type="http://schemas.openxmlformats.org/officeDocument/2006/relationships/image" Target="../media/image29.gif"/><Relationship Id="rId4" Type="http://schemas.openxmlformats.org/officeDocument/2006/relationships/image" Target="../media/image21.gif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2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3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717675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EMC with</a:t>
            </a:r>
            <a:br>
              <a:rPr kumimoji="1" lang="en-US" altLang="ja-JP" dirty="0"/>
            </a:br>
            <a:r>
              <a:rPr kumimoji="1" lang="en-US" altLang="ja-JP" dirty="0"/>
              <a:t>Fermi Degeneracy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00588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2023/12/20</a:t>
            </a:r>
          </a:p>
          <a:p>
            <a:r>
              <a:rPr lang="en-US" altLang="ja-JP" dirty="0"/>
              <a:t>B4 Kubo </a:t>
            </a:r>
            <a:r>
              <a:rPr lang="en-US" altLang="ja-JP" dirty="0" err="1"/>
              <a:t>Keito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5143" y="599143"/>
            <a:ext cx="298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Progress Report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smtClean="0"/>
                  <a:t>3. Well obeisance to Pauli </a:t>
                </a:r>
                <a:r>
                  <a:rPr lang="en-US" altLang="ja-JP" sz="3600"/>
                  <a:t>exclusion </a:t>
                </a:r>
                <a:r>
                  <a:rPr lang="en-US" altLang="ja-JP" sz="3600" smtClean="0"/>
                  <a:t>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  <a:blipFill>
                <a:blip r:embed="rId2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-1" y="2152727"/>
            <a:ext cx="4167740" cy="2051689"/>
          </a:xfr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4131914" y="1919219"/>
            <a:ext cx="3928170" cy="22932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11162"/>
          <a:stretch/>
        </p:blipFill>
        <p:spPr>
          <a:xfrm>
            <a:off x="8060084" y="2152727"/>
            <a:ext cx="3946344" cy="203722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正方形/長方形 20"/>
              <p:cNvSpPr/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正方形/長方形 21"/>
              <p:cNvSpPr/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正方形/長方形 22"/>
              <p:cNvSpPr/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/>
              <p:cNvSpPr/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正方形/長方形 24"/>
              <p:cNvSpPr/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mtClean="0"/>
                  <a:t>Conducted EMC with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for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 smtClean="0"/>
                  <a:t>, then measured</a:t>
                </a:r>
                <a:endParaRPr kumimoji="1" lang="ja-JP" altLang="en-US"/>
              </a:p>
            </p:txBody>
          </p:sp>
        </mc:Choice>
        <mc:Fallback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blipFill>
                <a:blip r:embed="rId15"/>
                <a:stretch>
                  <a:fillRect l="-675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/>
              <p:cNvSpPr/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0070C0"/>
                    </a:solidFill>
                    <a:latin typeface="STIX Two Text" pitchFamily="2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  <a:blipFill>
                <a:blip r:embed="rId16"/>
                <a:stretch>
                  <a:fillRect l="-963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正方形/長方形 26"/>
              <p:cNvSpPr/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0070C0"/>
                    </a:solidFill>
                    <a:latin typeface="STIX Two Text" pitchFamily="2" charset="0"/>
                  </a:rPr>
                  <a:t>0.6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  <a:blipFill>
                <a:blip r:embed="rId17"/>
                <a:stretch>
                  <a:fillRect l="-7207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正方形/長方形 27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正方形/長方形 28"/>
              <p:cNvSpPr/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正方形/長方形 29"/>
              <p:cNvSpPr/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C000"/>
                    </a:solidFill>
                    <a:latin typeface="STIX Two Text" pitchFamily="2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正方形/長方形 30"/>
              <p:cNvSpPr/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4</a:t>
                </a:r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8911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981202" y="337831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151919" y="567619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4945935" y="556912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8785692" y="552673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正方形/長方形 2"/>
              <p:cNvSpPr/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正方形/長方形 37"/>
              <p:cNvSpPr/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正方形/長方形 38"/>
              <p:cNvSpPr/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正方形/長方形 39"/>
              <p:cNvSpPr/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/>
              <p:cNvSpPr/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3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" t="-1282" r="-150750" b="-8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293590" r="-5030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293590" r="-40049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293590" r="-3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293590" r="-2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293590" r="-1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293590" r="-2500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065" r="-703000" b="-15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398701" r="-503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398701" r="-400498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398701" r="-3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398701" r="-2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398701" r="-1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398701" r="-2500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492308" r="-5030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492308" r="-400498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492308" r="-3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492308" r="-2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492308" r="-1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492308" r="-2500" b="-3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283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5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5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5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5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5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5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01299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01299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01299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01299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01299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 smtClean="0"/>
                  <a:t>Because of 0 ps distribution, no partition seems suitable for EMC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ja-JP" sz="2000" smtClean="0"/>
                  <a:t>...</a:t>
                </a:r>
                <a:endParaRPr kumimoji="1" lang="ja-JP" altLang="en-US" sz="2000"/>
              </a:p>
            </p:txBody>
          </p:sp>
        </mc:Choice>
        <mc:Fallback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blipFill>
                <a:blip r:embed="rId4"/>
                <a:stretch>
                  <a:fillRect l="-554" t="-9091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8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ja-JP" sz="4400" noProof="0" smtClean="0">
                    <a:solidFill>
                      <a:prstClr val="black"/>
                    </a:solidFill>
                    <a:cs typeface="+mj-cs"/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sz="44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400" i="0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ps</m:t>
                    </m:r>
                    <m:r>
                      <a:rPr lang="en-US" altLang="ja-JP" sz="44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en-US" altLang="ja-JP" sz="4400" noProof="0" smtClean="0">
                    <a:solidFill>
                      <a:prstClr val="black"/>
                    </a:solidFill>
                    <a:cs typeface="+mj-cs"/>
                  </a:rPr>
                  <a:t>distribution as initial one</a:t>
                </a:r>
                <a:endParaRPr kumimoji="1" lang="ja-JP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</mc:Choice>
        <mc:Fallback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986431" y="4476701"/>
            <a:ext cx="3287187" cy="17224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3922566" y="1242390"/>
            <a:ext cx="3309346" cy="19319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5"/>
          <a:stretch/>
        </p:blipFill>
        <p:spPr>
          <a:xfrm>
            <a:off x="6476302" y="3772052"/>
            <a:ext cx="4958512" cy="258429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2630024" y="2916455"/>
            <a:ext cx="1171955" cy="116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7352499" y="2697224"/>
            <a:ext cx="1516913" cy="954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/>
                  <a:t>EMC at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for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blipFill>
                <a:blip r:embed="rId6"/>
                <a:stretch>
                  <a:fillRect l="-2041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4472941" y="5149516"/>
            <a:ext cx="1860482" cy="54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/>
              <p:cNvSpPr/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chemeClr val="bg2">
                        <a:lumMod val="75000"/>
                      </a:schemeClr>
                    </a:solidFill>
                  </a:rPr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  <a:blipFill>
                <a:blip r:embed="rId7"/>
                <a:stretch>
                  <a:fillRect l="-3203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/>
              <p:cNvSpPr/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  <a:blipFill>
                <a:blip r:embed="rId8"/>
                <a:stretch>
                  <a:fillRect l="-284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5606715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7187" y="3651438"/>
            <a:ext cx="229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smtClean="0">
                <a:solidFill>
                  <a:srgbClr val="FF0000"/>
                </a:solidFill>
              </a:rPr>
              <a:t>Not enough Fermi degeneracy consideration 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正方形/長方形 22"/>
              <p:cNvSpPr/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  <a:blipFill>
                <a:blip r:embed="rId9"/>
                <a:stretch>
                  <a:fillRect l="-283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51392" y="1499694"/>
            <a:ext cx="3195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1600">
                <a:solidFill>
                  <a:srgbClr val="0070C0"/>
                </a:solidFill>
              </a:rPr>
              <a:t>enough Fermi degeneracy consideration </a:t>
            </a:r>
            <a:endParaRPr lang="ja-JP" altLang="en-US" sz="16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正方形/長方形 25"/>
              <p:cNvSpPr/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ja-JP">
                    <a:solidFill>
                      <a:prstClr val="black"/>
                    </a:solidFill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>
                    <a:solidFill>
                      <a:prstClr val="black"/>
                    </a:solidFill>
                  </a:rPr>
                  <a:t>distribution as initial one</a:t>
                </a:r>
                <a:endParaRPr lang="ja-JP" altLang="en-US" dirty="0">
                  <a:solidFill>
                    <a:prstClr val="white"/>
                  </a:solidFill>
                </a:endParaRPr>
              </a:p>
            </p:txBody>
          </p:sp>
        </mc:Choice>
        <mc:Fallback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  <a:blipFill>
                <a:blip r:embed="rId10"/>
                <a:stretch>
                  <a:fillRect l="-1138" t="-6667" r="-427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 (revised)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515125"/>
                  </p:ext>
                </p:extLst>
              </p:nvPr>
            </p:nvGraphicFramePr>
            <p:xfrm>
              <a:off x="0" y="2471332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3515125"/>
                  </p:ext>
                </p:extLst>
              </p:nvPr>
            </p:nvGraphicFramePr>
            <p:xfrm>
              <a:off x="0" y="2471332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" t="-1282" r="-150625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1000" t="-293590" r="-5025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07" t="-293590" r="-400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500" t="-293590" r="-302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500" t="-293590" r="-202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500" t="-293590" r="-102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500" t="-293590" r="-2000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000" t="-131760" r="-702500" b="-30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1000" t="-393590" r="-50250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07" t="-393590" r="-40000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500" t="-393590" r="-30200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500" t="-393590" r="-20200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500" t="-393590" r="-10200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500" t="-393590" r="-2000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07" t="-500000" r="-400000" b="-1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500" t="-500000" r="-302000" b="-1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500" t="-500000" r="-202000" b="-1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500" t="-500000" r="-102000" b="-1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500" t="-500000" r="-2000" b="-110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507" t="-592308" r="-400000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500" t="-592308" r="-302000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500" t="-592308" r="-202000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500" t="-592308" r="-102000" b="-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500" t="-592308" r="-2000" b="-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2887" y="1563834"/>
                <a:ext cx="7593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kumimoji="1" lang="ja-JP" altLang="en-US" sz="2400" smtClean="0"/>
                  <a:t> </a:t>
                </a:r>
                <a:r>
                  <a:rPr kumimoji="1" lang="en-US" altLang="ja-JP" sz="2400" smtClean="0"/>
                  <a:t>might be suitable for distribution function</a:t>
                </a:r>
                <a:endParaRPr kumimoji="1" lang="ja-JP" altLang="en-US" sz="2400"/>
              </a:p>
            </p:txBody>
          </p:sp>
        </mc:Choice>
        <mc:Fallback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" y="1563834"/>
                <a:ext cx="7593425" cy="369332"/>
              </a:xfrm>
              <a:prstGeom prst="rect">
                <a:avLst/>
              </a:prstGeom>
              <a:blipFill>
                <a:blip r:embed="rId3"/>
                <a:stretch>
                  <a:fillRect l="-2327" t="-26667" r="-1445" b="-5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3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1" y="1242390"/>
            <a:ext cx="10515600" cy="4351338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83105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1" y="1242390"/>
            <a:ext cx="10515600" cy="4351338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626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FDB2C6-CC73-4C09-BA37-9683A766E164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Background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2400"/>
              <a:t>The development of integrated circuits that can operate in a cryogenic environment of about the temperature of helium is an important issue for the realization of quantum computers.</a:t>
            </a:r>
          </a:p>
          <a:p>
            <a:endParaRPr lang="en-US" altLang="ja-JP" sz="2400"/>
          </a:p>
          <a:p>
            <a:r>
              <a:rPr lang="en-US" altLang="ja-JP" sz="2400"/>
              <a:t>At low temperatures, </a:t>
            </a:r>
            <a:r>
              <a:rPr lang="en-US" altLang="ja-JP" sz="2400">
                <a:solidFill>
                  <a:srgbClr val="0070C0"/>
                </a:solidFill>
              </a:rPr>
              <a:t>Pauli exclusion principle</a:t>
            </a:r>
            <a:r>
              <a:rPr lang="en-US" altLang="ja-JP" sz="2400">
                <a:solidFill>
                  <a:srgbClr val="FF0000"/>
                </a:solidFill>
              </a:rPr>
              <a:t> </a:t>
            </a:r>
            <a:r>
              <a:rPr lang="en-US" altLang="ja-JP" sz="2400"/>
              <a:t>plays an important role.</a:t>
            </a:r>
          </a:p>
          <a:p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r>
              <a:rPr lang="en-US" altLang="ja-JP" sz="2400" b="1"/>
              <a:t>Goal</a:t>
            </a:r>
            <a:r>
              <a:rPr lang="en-US" altLang="ja-JP" sz="2400"/>
              <a:t> : </a:t>
            </a:r>
          </a:p>
          <a:p>
            <a:r>
              <a:rPr lang="en-US" altLang="ja-JP" sz="2400">
                <a:solidFill>
                  <a:srgbClr val="0070C0"/>
                </a:solidFill>
              </a:rPr>
              <a:t>Create a Monte Carlo program </a:t>
            </a:r>
            <a:r>
              <a:rPr lang="en-US" altLang="ja-JP" sz="2400"/>
              <a:t>for a two-dimensional electron gas that takes </a:t>
            </a:r>
            <a:r>
              <a:rPr lang="en-US" altLang="ja-JP" sz="2400">
                <a:solidFill>
                  <a:srgbClr val="0070C0"/>
                </a:solidFill>
              </a:rPr>
              <a:t>Fermi degeneracy </a:t>
            </a:r>
            <a:r>
              <a:rPr lang="en-US" altLang="ja-JP" sz="2400"/>
              <a:t>into account.</a:t>
            </a:r>
            <a:endParaRPr lang="ja-JP" altLang="en-US" sz="2400"/>
          </a:p>
          <a:p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62307CC-7B10-4F62-91D5-072C3C65054E}"/>
              </a:ext>
            </a:extLst>
          </p:cNvPr>
          <p:cNvCxnSpPr>
            <a:cxnSpLocks/>
          </p:cNvCxnSpPr>
          <p:nvPr/>
        </p:nvCxnSpPr>
        <p:spPr>
          <a:xfrm>
            <a:off x="5913589" y="3921324"/>
            <a:ext cx="0" cy="6924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Progress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smtClean="0"/>
                  <a:t>Determined partition number of k-space grids used for distribution function.</a:t>
                </a:r>
              </a:p>
              <a:p>
                <a:endParaRPr lang="en-US" altLang="ja-JP" sz="2400" smtClean="0"/>
              </a:p>
              <a:p>
                <a:r>
                  <a:rPr lang="en-US" altLang="ja-JP" sz="2400" smtClean="0"/>
                  <a:t>Implemented EMC (Emsemble Monte Carlo) considering Fermi degeneracy effect at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=4.2</m:t>
                    </m:r>
                  </m:oMath>
                </a14:m>
                <a:r>
                  <a:rPr lang="en-US" altLang="ja-JP" sz="2400" smtClean="0"/>
                  <a:t>.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7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 smtClean="0"/>
              <a:t>Distribution function</a:t>
            </a:r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2845523"/>
            <a:ext cx="4061597" cy="330153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3" y="3495459"/>
            <a:ext cx="5198137" cy="286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smtClean="0"/>
                  <a:t>To discuss how the distribution function coincides with Fermi-Dirac, its parameter is converted from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 smtClean="0"/>
                  <a:t> to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400" smtClean="0"/>
                  <a:t>.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812" t="-196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>
            <a:endCxn id="3" idx="1"/>
          </p:cNvCxnSpPr>
          <p:nvPr/>
        </p:nvCxnSpPr>
        <p:spPr>
          <a:xfrm>
            <a:off x="3513221" y="4925904"/>
            <a:ext cx="348064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※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ja-JP" altLang="en-US" sz="1600" smtClean="0"/>
                  <a:t> </a:t>
                </a:r>
                <a:r>
                  <a:rPr lang="en-US" altLang="ja-JP" sz="1600" smtClean="0"/>
                  <a:t>is value of the middle of each grid. </a:t>
                </a:r>
                <a:endParaRPr lang="ja-JP" altLang="en-US" sz="160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  <a:blipFill>
                <a:blip r:embed="rId6"/>
                <a:stretch>
                  <a:fillRect l="-928" r="-2968"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i="0" smtClean="0">
                    <a:latin typeface="+mj-lt"/>
                  </a:rPr>
                  <a:t>Generated distribution function will be called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blipFill>
                <a:blip r:embed="rId7"/>
                <a:stretch>
                  <a:fillRect l="-3079" t="-13187" b="-274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9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Find the best partition number</a:t>
            </a:r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3163817"/>
            <a:ext cx="4672593" cy="36941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 smtClean="0"/>
                  <a:t>(e.g.)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blipFill>
                <a:blip r:embed="rId3"/>
                <a:stretch>
                  <a:fillRect l="-3831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 smtClean="0"/>
                  <a:t>To find a suitable partition number(defined as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 smtClean="0"/>
                  <a:t>), I conducted EMC  at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en-US" altLang="ja-JP" sz="2400" smtClean="0"/>
                  <a:t>for various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 smtClean="0"/>
                  <a:t> 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blipFill>
                <a:blip r:embed="rId4"/>
                <a:stretch>
                  <a:fillRect l="-743" t="-5839" r="-343" b="-16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628324" y="341149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u="sng" smtClean="0"/>
              <a:t>Checklist</a:t>
            </a:r>
            <a:endParaRPr kumimoji="1" lang="ja-JP" altLang="en-US" sz="2000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ja-JP" sz="2000" smtClean="0"/>
                  <a:t>How much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ja-JP" altLang="en-US" sz="2000" smtClean="0"/>
                  <a:t> </a:t>
                </a:r>
                <a:r>
                  <a:rPr kumimoji="1" lang="en-US" altLang="ja-JP" sz="2000" smtClean="0"/>
                  <a:t>coincides with Fermi-Dirac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smtClean="0"/>
                  <a:t>Fluctuation amount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 smtClean="0"/>
                  <a:t>Well obeisance to </a:t>
                </a:r>
                <a:r>
                  <a:rPr lang="en-US" altLang="ja-JP" sz="2000"/>
                  <a:t>Pauli exclusion principle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blipFill>
                <a:blip r:embed="rId5"/>
                <a:stretch>
                  <a:fillRect l="-1658" t="-5926" b="-8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/>
                  <a:t>1. How much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ja-JP" altLang="en-US" sz="4000"/>
                  <a:t> </a:t>
                </a:r>
                <a:r>
                  <a:rPr lang="en-US" altLang="ja-JP" sz="4000"/>
                  <a:t>coincides with </a:t>
                </a:r>
                <a:r>
                  <a:rPr lang="en-US" altLang="ja-JP" sz="4000" smtClean="0"/>
                  <a:t>Fermi-Dirac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028"/>
            <a:ext cx="4167740" cy="229379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/>
          <a:stretch/>
        </p:blipFill>
        <p:spPr>
          <a:xfrm>
            <a:off x="4167740" y="1722028"/>
            <a:ext cx="3928170" cy="2293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/>
          <a:stretch/>
        </p:blipFill>
        <p:spPr>
          <a:xfrm>
            <a:off x="8095910" y="1722028"/>
            <a:ext cx="3946344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195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879693" y="265050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M</a:t>
            </a:r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uch</a:t>
            </a:r>
            <a:r>
              <a:rPr kumimoji="1" lang="en-US" altLang="ja-JP" smtClean="0">
                <a:solidFill>
                  <a:srgbClr val="FF0000"/>
                </a:solidFill>
                <a:latin typeface="STIX Two Text" pitchFamily="2" charset="0"/>
              </a:rPr>
              <a:t> Far</a:t>
            </a:r>
            <a:endParaRPr kumimoji="1"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17380" y="268396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Far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537574" y="2683962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67483" y="559990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596978" y="5615297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37574" y="5594146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00" y="4770000"/>
            <a:ext cx="4176000" cy="2088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4770000"/>
            <a:ext cx="4176000" cy="208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89" y="2296661"/>
            <a:ext cx="4176000" cy="2088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41" y="2364924"/>
            <a:ext cx="4176000" cy="20880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 smtClean="0"/>
              <a:t>2. Fluctuation amount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正方形/長方形 9"/>
              <p:cNvSpPr/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正方形/長方形 10"/>
              <p:cNvSpPr/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" y="2276062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/>
              <p:cNvSpPr/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04" y="4770000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801177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70C0"/>
                </a:solidFill>
                <a:latin typeface="STIX Two Text" pitchFamily="2" charset="0"/>
              </a:rPr>
              <a:t>0.07</a:t>
            </a:r>
            <a:endParaRPr lang="ja-JP" altLang="en-US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8934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0.12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6432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0.16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06165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0.27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039581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0.36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64329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0.38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 smtClean="0"/>
                  <a:t>Measured fluctuation amount,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ja-JP" sz="2000" smtClean="0"/>
                  <a:t>,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ja-JP" altLang="en-US" sz="2000" smtClean="0"/>
                  <a:t> </a:t>
                </a:r>
                <a:r>
                  <a:rPr kumimoji="1" lang="en-US" altLang="ja-JP" sz="2000" smtClean="0"/>
                  <a:t>for each partition.</a:t>
                </a:r>
                <a:endParaRPr kumimoji="1" lang="ja-JP" altLang="en-US" sz="2000"/>
              </a:p>
            </p:txBody>
          </p:sp>
        </mc:Choice>
        <mc:Fallback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blipFill>
                <a:blip r:embed="rId14"/>
                <a:stretch>
                  <a:fillRect l="-594" t="-1076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7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smtClean="0"/>
                  <a:t>3. Well </a:t>
                </a:r>
                <a:r>
                  <a:rPr lang="en-US" altLang="ja-JP" sz="3600"/>
                  <a:t>obeisance to Pauli </a:t>
                </a:r>
                <a:r>
                  <a:rPr lang="en-US" altLang="ja-JP" sz="3600" smtClean="0"/>
                  <a:t>exclusion </a:t>
                </a:r>
                <a:r>
                  <a:rPr lang="en-US" altLang="ja-JP" sz="3600" smtClean="0"/>
                  <a:t>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6"/>
          <a:stretch/>
        </p:blipFill>
        <p:spPr>
          <a:xfrm>
            <a:off x="0" y="2181557"/>
            <a:ext cx="4166663" cy="205342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4153142" y="2176264"/>
            <a:ext cx="3928966" cy="2058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b="10889"/>
          <a:stretch/>
        </p:blipFill>
        <p:spPr>
          <a:xfrm>
            <a:off x="8082108" y="2176264"/>
            <a:ext cx="3930029" cy="20434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800"/>
            <a:ext cx="4166663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/>
          <a:stretch/>
        </p:blipFill>
        <p:spPr>
          <a:xfrm>
            <a:off x="4141761" y="4564800"/>
            <a:ext cx="4008110" cy="2293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/>
          <a:stretch/>
        </p:blipFill>
        <p:spPr>
          <a:xfrm>
            <a:off x="8114381" y="4564800"/>
            <a:ext cx="4017917" cy="229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/>
              <p:cNvSpPr/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正方形/長方形 12"/>
              <p:cNvSpPr/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/>
              <p:cNvSpPr/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/>
              <p:cNvSpPr/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mtClean="0"/>
                  <a:t>Measured number of cells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𝐹𝐷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kumimoji="1" lang="ja-JP" altLang="en-US" smtClean="0"/>
                  <a:t> </a:t>
                </a:r>
                <a:r>
                  <a:rPr kumimoji="1" lang="en-US" altLang="ja-JP" smtClean="0"/>
                  <a:t>and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ja-JP" smtClean="0"/>
                  <a:t> at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lang="en-US" altLang="ja-JP" smtClean="0"/>
                  <a:t>, and the most exceeded value.</a:t>
                </a:r>
                <a:endParaRPr kumimoji="1" lang="ja-JP" altLang="en-US"/>
              </a:p>
            </p:txBody>
          </p:sp>
        </mc:Choice>
        <mc:Fallback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blipFill>
                <a:blip r:embed="rId15"/>
                <a:stretch>
                  <a:fillRect l="-377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/>
              <p:cNvSpPr/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C000"/>
                    </a:solidFill>
                    <a:latin typeface="STIX Two Text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  <a:blipFill>
                <a:blip r:embed="rId16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/>
              <p:cNvSpPr/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  <a:blipFill>
                <a:blip r:embed="rId17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正方形/長方形 20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正方形/長方形 21"/>
              <p:cNvSpPr/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正方形/長方形 22"/>
              <p:cNvSpPr/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正方形/長方形 23"/>
              <p:cNvSpPr/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mtClean="0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36465" y="338565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98120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41565" y="601915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1.25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981201" y="603676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1.3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803326" y="602868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  <a:latin typeface="STIX Two Text" pitchFamily="2" charset="0"/>
              </a:rPr>
              <a:t>1.5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 smtClean="0"/>
                  <a:t>Why is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 smtClean="0"/>
                  <a:t> distribution so mess?</a:t>
                </a:r>
                <a:endParaRPr kumimoji="1" lang="ja-JP" altLang="en-US"/>
              </a:p>
            </p:txBody>
          </p:sp>
        </mc:Choice>
        <mc:Fallback>
          <p:sp>
            <p:nvSpPr>
              <p:cNvPr id="7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2427" r="13441" b="14022"/>
          <a:stretch/>
        </p:blipFill>
        <p:spPr>
          <a:xfrm>
            <a:off x="755858" y="2309002"/>
            <a:ext cx="5055303" cy="39495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89888" y="6356350"/>
                <a:ext cx="2659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88" y="6356350"/>
                <a:ext cx="265970" cy="307777"/>
              </a:xfrm>
              <a:prstGeom prst="rect">
                <a:avLst/>
              </a:prstGeom>
              <a:blipFill>
                <a:blip r:embed="rId4"/>
                <a:stretch>
                  <a:fillRect l="-15909" r="-136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692910" y="6258560"/>
                <a:ext cx="6510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ja-JP" altLang="en-US" sz="200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10" y="6258560"/>
                <a:ext cx="651076" cy="307777"/>
              </a:xfrm>
              <a:prstGeom prst="rect">
                <a:avLst/>
              </a:prstGeom>
              <a:blipFill>
                <a:blip r:embed="rId5"/>
                <a:stretch>
                  <a:fillRect l="-6542" b="-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/>
              <p:cNvSpPr/>
              <p:nvPr/>
            </p:nvSpPr>
            <p:spPr>
              <a:xfrm>
                <a:off x="350394" y="1836914"/>
                <a:ext cx="8340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ja-JP" altLang="en-US" sz="2000"/>
              </a:p>
            </p:txBody>
          </p:sp>
        </mc:Choice>
        <mc:Fallback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4" y="1836914"/>
                <a:ext cx="83401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774134" y="4778438"/>
                <a:ext cx="9420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𝐴𝑑𝑜𝑝𝑡</m:t>
                      </m:r>
                    </m:oMath>
                  </m:oMathPara>
                </a14:m>
                <a:endParaRPr kumimoji="1" lang="ja-JP" altLang="en-US" sz="2400"/>
              </a:p>
            </p:txBody>
          </p:sp>
        </mc:Choice>
        <mc:Fallback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134" y="4778438"/>
                <a:ext cx="942053" cy="369332"/>
              </a:xfrm>
              <a:prstGeom prst="rect">
                <a:avLst/>
              </a:prstGeom>
              <a:blipFill>
                <a:blip r:embed="rId7"/>
                <a:stretch>
                  <a:fillRect l="-9032" t="-5000" r="-9032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/>
              <p:cNvSpPr/>
              <p:nvPr/>
            </p:nvSpPr>
            <p:spPr>
              <a:xfrm>
                <a:off x="3762155" y="3691594"/>
                <a:ext cx="1170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</a:rPr>
                        <m:t>𝑅𝑒𝑗𝑒𝑐𝑡</m:t>
                      </m:r>
                    </m:oMath>
                  </m:oMathPara>
                </a14:m>
                <a:endParaRPr lang="ja-JP" altLang="en-US" sz="2400"/>
              </a:p>
            </p:txBody>
          </p:sp>
        </mc:Choice>
        <mc:Fallback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155" y="3691594"/>
                <a:ext cx="1170000" cy="461665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1949948" y="2927495"/>
                <a:ext cx="185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48" y="2927495"/>
                <a:ext cx="1858457" cy="276999"/>
              </a:xfrm>
              <a:prstGeom prst="rect">
                <a:avLst/>
              </a:prstGeom>
              <a:blipFill>
                <a:blip r:embed="rId9"/>
                <a:stretch>
                  <a:fillRect l="-1967" t="-6522" r="-3279" b="-282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楕円 17"/>
          <p:cNvSpPr/>
          <p:nvPr/>
        </p:nvSpPr>
        <p:spPr>
          <a:xfrm>
            <a:off x="1501620" y="3204494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1174153" y="3817477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2141205" y="4365712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397665" y="5138218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3356925" y="5550129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347155" y="5992608"/>
            <a:ext cx="207910" cy="209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3039149" y="3559310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349088" y="4579240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4916231" y="2686302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124141" y="3687112"/>
            <a:ext cx="207910" cy="2098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0288" y="1716513"/>
            <a:ext cx="6154777" cy="4849824"/>
          </a:xfrm>
        </p:spPr>
        <p:txBody>
          <a:bodyPr>
            <a:normAutofit lnSpcReduction="10000"/>
          </a:bodyPr>
          <a:lstStyle/>
          <a:p>
            <a:r>
              <a:rPr lang="en-US" altLang="ja-JP" sz="2000" smtClean="0"/>
              <a:t>The initial distribution is determined by rejection sampling.</a:t>
            </a:r>
            <a:endParaRPr lang="en-US" altLang="ja-JP" sz="2000" smtClean="0"/>
          </a:p>
          <a:p>
            <a:endParaRPr lang="en-US" altLang="ja-JP" sz="2000" smtClean="0"/>
          </a:p>
          <a:p>
            <a:r>
              <a:rPr lang="en-US" altLang="ja-JP" sz="2000" smtClean="0"/>
              <a:t>There is no Fermi degeneracy effect consideration in rejection sampling.</a:t>
            </a:r>
          </a:p>
          <a:p>
            <a:pPr marL="0" indent="0">
              <a:buNone/>
            </a:pPr>
            <a:endParaRPr lang="en-US" altLang="ja-JP" sz="2000"/>
          </a:p>
          <a:p>
            <a:r>
              <a:rPr lang="en-US" altLang="ja-JP" sz="2000" smtClean="0">
                <a:solidFill>
                  <a:srgbClr val="FF0000"/>
                </a:solidFill>
              </a:rPr>
              <a:t>The distribution as average follows Fermi-Dirac, but many cells exceed 1 because of no restriction.</a:t>
            </a:r>
          </a:p>
          <a:p>
            <a:endParaRPr lang="en-US" altLang="ja-JP" sz="2000"/>
          </a:p>
          <a:p>
            <a:endParaRPr lang="en-US" altLang="ja-JP" sz="2000" smtClean="0"/>
          </a:p>
          <a:p>
            <a:endParaRPr lang="en-US" altLang="ja-JP" sz="2000" smtClean="0"/>
          </a:p>
          <a:p>
            <a:r>
              <a:rPr lang="en-US" altLang="ja-JP" sz="2000" smtClean="0"/>
              <a:t>I’m suspicious about using this as the initial distribution.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04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653</Words>
  <Application>Microsoft Office PowerPoint</Application>
  <PresentationFormat>ワイド画面</PresentationFormat>
  <Paragraphs>248</Paragraphs>
  <Slides>15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メイリオ</vt:lpstr>
      <vt:lpstr>游ゴシック</vt:lpstr>
      <vt:lpstr>游ゴシック Light</vt:lpstr>
      <vt:lpstr>Arial</vt:lpstr>
      <vt:lpstr>Cambria Math</vt:lpstr>
      <vt:lpstr>STIX Two Text</vt:lpstr>
      <vt:lpstr>Office テーマ</vt:lpstr>
      <vt:lpstr>1_Office テーマ</vt:lpstr>
      <vt:lpstr>EMC with Fermi Degeneracy</vt:lpstr>
      <vt:lpstr>Background</vt:lpstr>
      <vt:lpstr>Progress</vt:lpstr>
      <vt:lpstr>Distribution function</vt:lpstr>
      <vt:lpstr>Find the best partition number</vt:lpstr>
      <vt:lpstr>1. How much f(E) coincides with Fermi-Dirac</vt:lpstr>
      <vt:lpstr>2. Fluctuation amount</vt:lpstr>
      <vt:lpstr>3. Well obeisance to Pauli exclusion principle 0 ps</vt:lpstr>
      <vt:lpstr>Why is 0 ps distribution so mess?</vt:lpstr>
      <vt:lpstr>3. Well obeisance to Pauli exclusion principle 50 ps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with Fermi Degeneracy</dc:title>
  <dc:creator>kubo</dc:creator>
  <cp:lastModifiedBy>ビリビリ 中学生</cp:lastModifiedBy>
  <cp:revision>85</cp:revision>
  <dcterms:created xsi:type="dcterms:W3CDTF">2023-12-15T05:46:32Z</dcterms:created>
  <dcterms:modified xsi:type="dcterms:W3CDTF">2023-12-18T06:36:33Z</dcterms:modified>
</cp:coreProperties>
</file>